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
  </p:notesMasterIdLst>
  <p:sldIdLst>
    <p:sldId id="256" r:id="rId2"/>
    <p:sldId id="257" r:id="rId3"/>
    <p:sldId id="258" r:id="rId4"/>
    <p:sldId id="259" r:id="rId5"/>
    <p:sldId id="265" r:id="rId6"/>
    <p:sldId id="266" r:id="rId7"/>
    <p:sldId id="267" r:id="rId8"/>
    <p:sldId id="261"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141" autoAdjust="0"/>
  </p:normalViewPr>
  <p:slideViewPr>
    <p:cSldViewPr>
      <p:cViewPr varScale="1">
        <p:scale>
          <a:sx n="57" d="100"/>
          <a:sy n="57" d="100"/>
        </p:scale>
        <p:origin x="1540" y="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26A452-12FC-43F0-96DC-5418A02E2384}" type="datetimeFigureOut">
              <a:rPr lang="en-US" smtClean="0"/>
              <a:t>10/9/2020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BFEA1A-5029-4EBD-AC43-3DBAAABBDDCD}" type="slidenum">
              <a:rPr lang="en-US" smtClean="0"/>
              <a:t>‹#›</a:t>
            </a:fld>
            <a:endParaRPr lang="en-US"/>
          </a:p>
        </p:txBody>
      </p:sp>
    </p:spTree>
    <p:extLst>
      <p:ext uri="{BB962C8B-B14F-4D97-AF65-F5344CB8AC3E}">
        <p14:creationId xmlns:p14="http://schemas.microsoft.com/office/powerpoint/2010/main" val="19257282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E" dirty="0"/>
          </a:p>
        </p:txBody>
      </p:sp>
      <p:sp>
        <p:nvSpPr>
          <p:cNvPr id="4" name="Slide Number Placeholder 3"/>
          <p:cNvSpPr>
            <a:spLocks noGrp="1"/>
          </p:cNvSpPr>
          <p:nvPr>
            <p:ph type="sldNum" sz="quarter" idx="5"/>
          </p:nvPr>
        </p:nvSpPr>
        <p:spPr/>
        <p:txBody>
          <a:bodyPr/>
          <a:lstStyle/>
          <a:p>
            <a:fld id="{A8BFEA1A-5029-4EBD-AC43-3DBAAABBDDCD}" type="slidenum">
              <a:rPr lang="en-US" smtClean="0"/>
              <a:t>1</a:t>
            </a:fld>
            <a:endParaRPr lang="en-US"/>
          </a:p>
        </p:txBody>
      </p:sp>
    </p:spTree>
    <p:extLst>
      <p:ext uri="{BB962C8B-B14F-4D97-AF65-F5344CB8AC3E}">
        <p14:creationId xmlns:p14="http://schemas.microsoft.com/office/powerpoint/2010/main" val="40065757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Menstrual cycle is the recurrent</a:t>
            </a:r>
            <a:r>
              <a:rPr lang="en-US" baseline="0" dirty="0"/>
              <a:t> </a:t>
            </a:r>
            <a:r>
              <a:rPr lang="en-US" dirty="0"/>
              <a:t>hormonal sequence in female that releases the</a:t>
            </a:r>
            <a:r>
              <a:rPr lang="en-US" baseline="0" dirty="0"/>
              <a:t> end </a:t>
            </a:r>
            <a:r>
              <a:rPr lang="en-US" dirty="0"/>
              <a:t>products</a:t>
            </a:r>
            <a:r>
              <a:rPr lang="en-US" baseline="0" dirty="0"/>
              <a:t> that fail to fertilize and to be implanted on the  uterine wall</a:t>
            </a:r>
            <a:r>
              <a:rPr lang="en-US" dirty="0"/>
              <a:t>. Conceptually, this physiology process aims to wash out the tissue and blood pigments or remains from the uterus after ovulation. The essence menstruation cycle is to prepare the body for hormonal</a:t>
            </a:r>
            <a:r>
              <a:rPr lang="en-US" baseline="0" dirty="0"/>
              <a:t> balance</a:t>
            </a:r>
            <a:r>
              <a:rPr lang="en-US" dirty="0"/>
              <a:t>. What happens in most cases is the secretion of hormones which</a:t>
            </a:r>
            <a:r>
              <a:rPr lang="en-US" baseline="0" dirty="0"/>
              <a:t> include </a:t>
            </a:r>
            <a:r>
              <a:rPr lang="en-US" dirty="0"/>
              <a:t>estrogen and progesterone. These hormones dictate the chances of pregnancy. Without the pregnancy occurring, the levels of the hormones are lowered leading monthly discharge of the material remains. The changes that take place within the environmental settings and some dietary nutrition's have effects on the cycle dates. Too cold or very hot weather may affect the menstrual cycle of a female. This in effect, causes unprecedented periods.  In any case a</a:t>
            </a:r>
            <a:r>
              <a:rPr lang="en-US" baseline="0" dirty="0"/>
              <a:t> </a:t>
            </a:r>
            <a:r>
              <a:rPr lang="en-US" dirty="0"/>
              <a:t>pregnancy occurs, estrogen and progesterone levels go up to facilitate the pregnancy process. </a:t>
            </a:r>
          </a:p>
        </p:txBody>
      </p:sp>
      <p:sp>
        <p:nvSpPr>
          <p:cNvPr id="4" name="Slide Number Placeholder 3"/>
          <p:cNvSpPr>
            <a:spLocks noGrp="1"/>
          </p:cNvSpPr>
          <p:nvPr>
            <p:ph type="sldNum" sz="quarter" idx="10"/>
          </p:nvPr>
        </p:nvSpPr>
        <p:spPr/>
        <p:txBody>
          <a:bodyPr/>
          <a:lstStyle/>
          <a:p>
            <a:fld id="{A8BFEA1A-5029-4EBD-AC43-3DBAAABBDDCD}" type="slidenum">
              <a:rPr lang="en-US" smtClean="0"/>
              <a:t>2</a:t>
            </a:fld>
            <a:endParaRPr lang="en-US"/>
          </a:p>
        </p:txBody>
      </p:sp>
    </p:spTree>
    <p:extLst>
      <p:ext uri="{BB962C8B-B14F-4D97-AF65-F5344CB8AC3E}">
        <p14:creationId xmlns:p14="http://schemas.microsoft.com/office/powerpoint/2010/main" val="2602518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Menstrual</a:t>
            </a:r>
            <a:r>
              <a:rPr lang="en-US" baseline="0" dirty="0"/>
              <a:t> cycle takes up to four phases. The onset and the difference between the phases range from the secretion of hormones to the period when fertilization takes effect or when it does not. When the uterine walls  thicken and wash off the materials consisting of blood and other micro cells, it is called menstruation. It becomes the first phase. Follicular, ovulation and luteal phases are the corresponding phases respectively. These phases are useful in the determination of safe or unsafe periods for the female in relation to getting timed pregnancy as discussed by </a:t>
            </a:r>
            <a:r>
              <a:rPr lang="en-US" baseline="0" dirty="0" err="1"/>
              <a:t>Thiyagarajan</a:t>
            </a:r>
            <a:r>
              <a:rPr lang="en-US" baseline="0" dirty="0"/>
              <a:t>, </a:t>
            </a:r>
            <a:r>
              <a:rPr lang="en-US" baseline="0" dirty="0" err="1"/>
              <a:t>Basit</a:t>
            </a:r>
            <a:r>
              <a:rPr lang="en-US" baseline="0" dirty="0"/>
              <a:t> &amp; </a:t>
            </a:r>
            <a:r>
              <a:rPr lang="en-US" baseline="0" dirty="0" err="1"/>
              <a:t>Jeanmonod</a:t>
            </a:r>
            <a:r>
              <a:rPr lang="en-US" baseline="0" dirty="0"/>
              <a:t> (2019). Professionals use the knowledge about phases in athletics and other sporting events to plan for the activities on the right days when there would not be cases of menstrual effects. The side effects of menstruation that are attributed to financial challenges can easily be sorted out when the victims of low socioeconomic backgrounds make necessary arrangements to understand and apply the knowledge of the phases.  </a:t>
            </a:r>
            <a:endParaRPr lang="en-US" dirty="0"/>
          </a:p>
        </p:txBody>
      </p:sp>
      <p:sp>
        <p:nvSpPr>
          <p:cNvPr id="4" name="Slide Number Placeholder 3"/>
          <p:cNvSpPr>
            <a:spLocks noGrp="1"/>
          </p:cNvSpPr>
          <p:nvPr>
            <p:ph type="sldNum" sz="quarter" idx="10"/>
          </p:nvPr>
        </p:nvSpPr>
        <p:spPr/>
        <p:txBody>
          <a:bodyPr/>
          <a:lstStyle/>
          <a:p>
            <a:fld id="{A8BFEA1A-5029-4EBD-AC43-3DBAAABBDDCD}" type="slidenum">
              <a:rPr lang="en-US" smtClean="0"/>
              <a:t>3</a:t>
            </a:fld>
            <a:endParaRPr lang="en-US"/>
          </a:p>
        </p:txBody>
      </p:sp>
    </p:spTree>
    <p:extLst>
      <p:ext uri="{BB962C8B-B14F-4D97-AF65-F5344CB8AC3E}">
        <p14:creationId xmlns:p14="http://schemas.microsoft.com/office/powerpoint/2010/main" val="32109691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Menstruation</a:t>
            </a:r>
            <a:r>
              <a:rPr lang="en-US" baseline="0" dirty="0"/>
              <a:t> </a:t>
            </a:r>
            <a:r>
              <a:rPr lang="en-US" dirty="0"/>
              <a:t>is the first phase in menstrual cycle. It occurs when there are thickened components in the uterus. These components need to be bled off the body system through the birth canal. In many cases, the endometrium cells that are produced in the uterus mix with mucus to form the deposits on the uterus that needs to be washed off through the birth canal. Failed implantation due</a:t>
            </a:r>
            <a:r>
              <a:rPr lang="en-US" baseline="0" dirty="0"/>
              <a:t> to failed fertilization al</a:t>
            </a:r>
            <a:r>
              <a:rPr lang="en-US" dirty="0"/>
              <a:t>so lead to menstruation.</a:t>
            </a:r>
            <a:r>
              <a:rPr lang="en-US" baseline="0" dirty="0"/>
              <a:t> In</a:t>
            </a:r>
            <a:r>
              <a:rPr lang="en-US" dirty="0"/>
              <a:t> addition, the follicular phase begins when the pituitary gland releases follicle stimulating hormone after the menstruation process has taken place. Follicle stimulating hormone works to influence the ovary to release immature eggs to the oviduct in readiness to meet the male mature sperm. Bull et al. (2019) discuss that the released immature egg from the ovary can last within the uterus area up to a considerable period of</a:t>
            </a:r>
            <a:r>
              <a:rPr lang="en-US" baseline="0" dirty="0"/>
              <a:t> not less than 24 ours when it fails to be fertilized</a:t>
            </a:r>
            <a:r>
              <a:rPr lang="en-US" dirty="0"/>
              <a:t>. This increases the chances of getting pregnant when the mature ovum</a:t>
            </a:r>
            <a:r>
              <a:rPr lang="en-US" baseline="0" dirty="0"/>
              <a:t> remains viable and </a:t>
            </a:r>
            <a:r>
              <a:rPr lang="en-US" dirty="0"/>
              <a:t>comes into contact with mature male gamete (Bull et al.,</a:t>
            </a:r>
            <a:r>
              <a:rPr lang="en-US" baseline="0" dirty="0"/>
              <a:t> </a:t>
            </a:r>
            <a:r>
              <a:rPr lang="en-US" dirty="0"/>
              <a:t>2019).</a:t>
            </a:r>
          </a:p>
        </p:txBody>
      </p:sp>
      <p:sp>
        <p:nvSpPr>
          <p:cNvPr id="4" name="Slide Number Placeholder 3"/>
          <p:cNvSpPr>
            <a:spLocks noGrp="1"/>
          </p:cNvSpPr>
          <p:nvPr>
            <p:ph type="sldNum" sz="quarter" idx="10"/>
          </p:nvPr>
        </p:nvSpPr>
        <p:spPr/>
        <p:txBody>
          <a:bodyPr/>
          <a:lstStyle/>
          <a:p>
            <a:fld id="{A8BFEA1A-5029-4EBD-AC43-3DBAAABBDDCD}" type="slidenum">
              <a:rPr lang="en-US" smtClean="0"/>
              <a:t>4</a:t>
            </a:fld>
            <a:endParaRPr lang="en-US"/>
          </a:p>
        </p:txBody>
      </p:sp>
    </p:spTree>
    <p:extLst>
      <p:ext uri="{BB962C8B-B14F-4D97-AF65-F5344CB8AC3E}">
        <p14:creationId xmlns:p14="http://schemas.microsoft.com/office/powerpoint/2010/main" val="1867640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Ovulation takes effect when the ovary releases mature ova between two to three weeks after the menstruation process. </a:t>
            </a:r>
            <a:r>
              <a:rPr lang="en-US" dirty="0" err="1"/>
              <a:t>Dreher</a:t>
            </a:r>
            <a:r>
              <a:rPr lang="en-US" dirty="0"/>
              <a:t> et al. (2007) state that during the ovulation phase, the hormonal levels of estrogen increases. Estrogen particularly is responsible for preventing the follicle stimulating hormone from being secreted. Its main function is to strengthen and repair the uterine walls after the initial menstruation process. Ovulation phase has a baseline that works with the aid of luteinizing hormone.</a:t>
            </a:r>
            <a:r>
              <a:rPr lang="en-US" baseline="0" dirty="0"/>
              <a:t> Furthermore</a:t>
            </a:r>
            <a:r>
              <a:rPr lang="en-US" dirty="0"/>
              <a:t>, the luteal phase is marked by the bursting of the ovum as depicted by </a:t>
            </a:r>
            <a:r>
              <a:rPr lang="en-US" dirty="0" err="1"/>
              <a:t>Thiyagarajan</a:t>
            </a:r>
            <a:r>
              <a:rPr lang="en-US" dirty="0"/>
              <a:t>, </a:t>
            </a:r>
            <a:r>
              <a:rPr lang="en-US" dirty="0" err="1"/>
              <a:t>Basit</a:t>
            </a:r>
            <a:r>
              <a:rPr lang="en-US" dirty="0"/>
              <a:t> &amp; </a:t>
            </a:r>
            <a:r>
              <a:rPr lang="en-US" dirty="0" err="1"/>
              <a:t>Jeanmonod</a:t>
            </a:r>
            <a:r>
              <a:rPr lang="en-US" dirty="0"/>
              <a:t> (2019). The burst ovum forms the corpus </a:t>
            </a:r>
            <a:r>
              <a:rPr lang="en-US" dirty="0" err="1"/>
              <a:t>luteum</a:t>
            </a:r>
            <a:r>
              <a:rPr lang="en-US" dirty="0"/>
              <a:t> which in turn secrets the progesterone and follicle stimulating hormones. Equally, these two hormones together become responsible for the thickening of uterus walls.  From the thickening, readiness for implantation takes effect when the mature male gamete meets the female egg (Bull et al.,</a:t>
            </a:r>
            <a:r>
              <a:rPr lang="en-US" baseline="0" dirty="0"/>
              <a:t> 2019</a:t>
            </a:r>
            <a:r>
              <a:rPr lang="en-US" dirty="0"/>
              <a:t>).</a:t>
            </a:r>
          </a:p>
        </p:txBody>
      </p:sp>
      <p:sp>
        <p:nvSpPr>
          <p:cNvPr id="4" name="Slide Number Placeholder 3"/>
          <p:cNvSpPr>
            <a:spLocks noGrp="1"/>
          </p:cNvSpPr>
          <p:nvPr>
            <p:ph type="sldNum" sz="quarter" idx="10"/>
          </p:nvPr>
        </p:nvSpPr>
        <p:spPr/>
        <p:txBody>
          <a:bodyPr/>
          <a:lstStyle/>
          <a:p>
            <a:fld id="{A8BFEA1A-5029-4EBD-AC43-3DBAAABBDDCD}" type="slidenum">
              <a:rPr lang="en-US" smtClean="0"/>
              <a:t>5</a:t>
            </a:fld>
            <a:endParaRPr lang="en-US"/>
          </a:p>
        </p:txBody>
      </p:sp>
    </p:spTree>
    <p:extLst>
      <p:ext uri="{BB962C8B-B14F-4D97-AF65-F5344CB8AC3E}">
        <p14:creationId xmlns:p14="http://schemas.microsoft.com/office/powerpoint/2010/main" val="16067016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female often report mild to severe effects of the menstrual cycle. There are certain difficulties that begin from simple aspects such as prolonged crumps. This is irritability during three to six days period of menstruation. The menstrual irritability pain period may be prolonged depending on the environmental elements. This has caused many female students, ordinary workers and professionals to be emotionally tortured. </a:t>
            </a:r>
            <a:r>
              <a:rPr lang="en-US" dirty="0" err="1"/>
              <a:t>Olatunji</a:t>
            </a:r>
            <a:r>
              <a:rPr lang="en-US" dirty="0"/>
              <a:t>, Cox &amp; Li (2020) illustrate that there are instances when the irritability occurs with additional effects such as fever and headache. The most worrying aspect is the embarrassments</a:t>
            </a:r>
            <a:r>
              <a:rPr lang="en-US" baseline="0" dirty="0"/>
              <a:t> the young victims face.</a:t>
            </a:r>
            <a:endParaRPr lang="en-US" dirty="0"/>
          </a:p>
          <a:p>
            <a:r>
              <a:rPr lang="en-US" dirty="0"/>
              <a:t> 	Additionally, there are cases associated with dysmenorrhea as a menstrual challenge. It occurs during the actual menstruation when the hormones are secreted to help in washing off of the uterine wall content. It is characteristically shown through severe pain that requires medical attention. </a:t>
            </a:r>
            <a:r>
              <a:rPr lang="en-US" dirty="0" err="1"/>
              <a:t>Dreher</a:t>
            </a:r>
            <a:r>
              <a:rPr lang="en-US" dirty="0"/>
              <a:t> et al. (2017) posit that it can lead to advanced cases of similar effects like amenorrhea. Amenorrhea is the menstrual condition that results to no menstrual bleeding at all. The victim that has the condition does not undergo the normal menstrual cycle not due to pregnancy,</a:t>
            </a:r>
            <a:r>
              <a:rPr lang="en-US" baseline="0" dirty="0"/>
              <a:t> </a:t>
            </a:r>
            <a:r>
              <a:rPr lang="en-US" dirty="0"/>
              <a:t>pre-adolescent or old age. </a:t>
            </a:r>
            <a:r>
              <a:rPr lang="en-US" dirty="0" err="1"/>
              <a:t>Olatunji</a:t>
            </a:r>
            <a:r>
              <a:rPr lang="en-US" dirty="0"/>
              <a:t>, Cox &amp; Li (2020) relate that amenorrhea is instigated by the adult person having very low body mass or unregulated physical exercise.</a:t>
            </a:r>
          </a:p>
          <a:p>
            <a:endParaRPr lang="en-US" dirty="0"/>
          </a:p>
        </p:txBody>
      </p:sp>
      <p:sp>
        <p:nvSpPr>
          <p:cNvPr id="4" name="Slide Number Placeholder 3"/>
          <p:cNvSpPr>
            <a:spLocks noGrp="1"/>
          </p:cNvSpPr>
          <p:nvPr>
            <p:ph type="sldNum" sz="quarter" idx="10"/>
          </p:nvPr>
        </p:nvSpPr>
        <p:spPr/>
        <p:txBody>
          <a:bodyPr/>
          <a:lstStyle/>
          <a:p>
            <a:fld id="{A8BFEA1A-5029-4EBD-AC43-3DBAAABBDDCD}" type="slidenum">
              <a:rPr lang="en-US" smtClean="0"/>
              <a:t>6</a:t>
            </a:fld>
            <a:endParaRPr lang="en-US"/>
          </a:p>
        </p:txBody>
      </p:sp>
    </p:spTree>
    <p:extLst>
      <p:ext uri="{BB962C8B-B14F-4D97-AF65-F5344CB8AC3E}">
        <p14:creationId xmlns:p14="http://schemas.microsoft.com/office/powerpoint/2010/main" val="23643714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Menstruation is a typical physiology concept in female human reproductive health. Whether the members of the society frown upon it and disdain it, it is typically something that shall continue to occur. Instead of over-stigmatizing this biological concept, the society should ensure it protects the girls from the shackles of shame and embarrassment often attributed to this</a:t>
            </a:r>
            <a:r>
              <a:rPr lang="en-US" baseline="0" dirty="0"/>
              <a:t> process</a:t>
            </a:r>
            <a:r>
              <a:rPr lang="en-US" dirty="0"/>
              <a:t>. Understanding the four phases such as menstruation, follicular, ovulation and luteal enables the young girls and the professionals to plan not only for threatening psychological challenges but also ensures that learning or work</a:t>
            </a:r>
            <a:r>
              <a:rPr lang="en-US" baseline="0" dirty="0"/>
              <a:t> </a:t>
            </a:r>
            <a:r>
              <a:rPr lang="en-US" dirty="0"/>
              <a:t>continues normally. </a:t>
            </a:r>
          </a:p>
          <a:p>
            <a:r>
              <a:rPr lang="en-US" dirty="0"/>
              <a:t>	Knowledge of the four phases and their corresponding hormonal secretions are similarly important in determining the extent of one’s prediction and protection in cases of procreation and subsequent</a:t>
            </a:r>
            <a:r>
              <a:rPr lang="en-US" baseline="0" dirty="0"/>
              <a:t> pregnancy</a:t>
            </a:r>
            <a:r>
              <a:rPr lang="en-US" dirty="0"/>
              <a:t>. It should be noted that estrogen and progesterone hormones work for the purposes of the strengthening or thickening the uterine wall after the menstruation process has taken place. The level of progesterone hormone drops in cases where no fertilization of ovum takes place. When this happens, the victim undergoes menstruation to wash off the remains of unfertilized eggs as well as other cells. </a:t>
            </a:r>
          </a:p>
          <a:p>
            <a:endParaRPr lang="en-US" dirty="0"/>
          </a:p>
        </p:txBody>
      </p:sp>
      <p:sp>
        <p:nvSpPr>
          <p:cNvPr id="4" name="Slide Number Placeholder 3"/>
          <p:cNvSpPr>
            <a:spLocks noGrp="1"/>
          </p:cNvSpPr>
          <p:nvPr>
            <p:ph type="sldNum" sz="quarter" idx="10"/>
          </p:nvPr>
        </p:nvSpPr>
        <p:spPr/>
        <p:txBody>
          <a:bodyPr/>
          <a:lstStyle/>
          <a:p>
            <a:fld id="{A8BFEA1A-5029-4EBD-AC43-3DBAAABBDDCD}" type="slidenum">
              <a:rPr lang="en-US" smtClean="0"/>
              <a:t>7</a:t>
            </a:fld>
            <a:endParaRPr lang="en-US"/>
          </a:p>
        </p:txBody>
      </p:sp>
    </p:spTree>
    <p:extLst>
      <p:ext uri="{BB962C8B-B14F-4D97-AF65-F5344CB8AC3E}">
        <p14:creationId xmlns:p14="http://schemas.microsoft.com/office/powerpoint/2010/main" val="23341843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F44A905-4049-4EF1-A24F-D5756BB0FE27}" type="datetimeFigureOut">
              <a:rPr lang="en-US" smtClean="0"/>
              <a:t>10/9/2020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619BFFAC-565F-4871-B4BD-331B1629CE7C}" type="slidenum">
              <a:rPr lang="en-US" smtClean="0"/>
              <a:t>‹#›</a:t>
            </a:fld>
            <a:endParaRPr lang="en-US"/>
          </a:p>
        </p:txBody>
      </p:sp>
    </p:spTree>
    <p:extLst>
      <p:ext uri="{BB962C8B-B14F-4D97-AF65-F5344CB8AC3E}">
        <p14:creationId xmlns:p14="http://schemas.microsoft.com/office/powerpoint/2010/main" val="27681501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44A905-4049-4EF1-A24F-D5756BB0FE27}" type="datetimeFigureOut">
              <a:rPr lang="en-US" smtClean="0"/>
              <a:t>10/9/2020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19BFFAC-565F-4871-B4BD-331B1629CE7C}" type="slidenum">
              <a:rPr lang="en-US" smtClean="0"/>
              <a:t>‹#›</a:t>
            </a:fld>
            <a:endParaRPr lang="en-US"/>
          </a:p>
        </p:txBody>
      </p:sp>
    </p:spTree>
    <p:extLst>
      <p:ext uri="{BB962C8B-B14F-4D97-AF65-F5344CB8AC3E}">
        <p14:creationId xmlns:p14="http://schemas.microsoft.com/office/powerpoint/2010/main" val="6288529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44A905-4049-4EF1-A24F-D5756BB0FE27}" type="datetimeFigureOut">
              <a:rPr lang="en-US" smtClean="0"/>
              <a:t>10/9/2020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619BFFAC-565F-4871-B4BD-331B1629CE7C}" type="slidenum">
              <a:rPr lang="en-US" smtClean="0"/>
              <a:t>‹#›</a:t>
            </a:fld>
            <a:endParaRPr lang="en-US"/>
          </a:p>
        </p:txBody>
      </p:sp>
    </p:spTree>
    <p:extLst>
      <p:ext uri="{BB962C8B-B14F-4D97-AF65-F5344CB8AC3E}">
        <p14:creationId xmlns:p14="http://schemas.microsoft.com/office/powerpoint/2010/main" val="834749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F44A905-4049-4EF1-A24F-D5756BB0FE27}" type="datetimeFigureOut">
              <a:rPr lang="en-US" smtClean="0"/>
              <a:t>10/9/2020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619BFFAC-565F-4871-B4BD-331B1629CE7C}" type="slidenum">
              <a:rPr lang="en-US" smtClean="0"/>
              <a:t>‹#›</a:t>
            </a:fld>
            <a:endParaRPr lang="en-US"/>
          </a:p>
        </p:txBody>
      </p:sp>
    </p:spTree>
    <p:extLst>
      <p:ext uri="{BB962C8B-B14F-4D97-AF65-F5344CB8AC3E}">
        <p14:creationId xmlns:p14="http://schemas.microsoft.com/office/powerpoint/2010/main" val="3412451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F44A905-4049-4EF1-A24F-D5756BB0FE27}" type="datetimeFigureOut">
              <a:rPr lang="en-US" smtClean="0"/>
              <a:t>10/9/2020</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619BFFAC-565F-4871-B4BD-331B1629CE7C}" type="slidenum">
              <a:rPr lang="en-US" smtClean="0"/>
              <a:t>‹#›</a:t>
            </a:fld>
            <a:endParaRPr lang="en-US"/>
          </a:p>
        </p:txBody>
      </p:sp>
    </p:spTree>
    <p:extLst>
      <p:ext uri="{BB962C8B-B14F-4D97-AF65-F5344CB8AC3E}">
        <p14:creationId xmlns:p14="http://schemas.microsoft.com/office/powerpoint/2010/main" val="569153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F44A905-4049-4EF1-A24F-D5756BB0FE27}" type="datetimeFigureOut">
              <a:rPr lang="en-US" smtClean="0"/>
              <a:t>10/9/2020</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19BFFAC-565F-4871-B4BD-331B1629CE7C}" type="slidenum">
              <a:rPr lang="en-US" smtClean="0"/>
              <a:t>‹#›</a:t>
            </a:fld>
            <a:endParaRPr lang="en-US"/>
          </a:p>
        </p:txBody>
      </p:sp>
    </p:spTree>
    <p:extLst>
      <p:ext uri="{BB962C8B-B14F-4D97-AF65-F5344CB8AC3E}">
        <p14:creationId xmlns:p14="http://schemas.microsoft.com/office/powerpoint/2010/main" val="3699464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44A905-4049-4EF1-A24F-D5756BB0FE27}" type="datetimeFigureOut">
              <a:rPr lang="en-US" smtClean="0"/>
              <a:t>10/9/2020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19BFFAC-565F-4871-B4BD-331B1629CE7C}" type="slidenum">
              <a:rPr lang="en-US" smtClean="0"/>
              <a:t>‹#›</a:t>
            </a:fld>
            <a:endParaRPr lang="en-US"/>
          </a:p>
        </p:txBody>
      </p:sp>
    </p:spTree>
    <p:extLst>
      <p:ext uri="{BB962C8B-B14F-4D97-AF65-F5344CB8AC3E}">
        <p14:creationId xmlns:p14="http://schemas.microsoft.com/office/powerpoint/2010/main" val="1745401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F44A905-4049-4EF1-A24F-D5756BB0FE27}" type="datetimeFigureOut">
              <a:rPr lang="en-US" smtClean="0"/>
              <a:t>10/9/2020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19BFFAC-565F-4871-B4BD-331B1629CE7C}" type="slidenum">
              <a:rPr lang="en-US" smtClean="0"/>
              <a:t>‹#›</a:t>
            </a:fld>
            <a:endParaRPr lang="en-US"/>
          </a:p>
        </p:txBody>
      </p:sp>
    </p:spTree>
    <p:extLst>
      <p:ext uri="{BB962C8B-B14F-4D97-AF65-F5344CB8AC3E}">
        <p14:creationId xmlns:p14="http://schemas.microsoft.com/office/powerpoint/2010/main" val="3525696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F44A905-4049-4EF1-A24F-D5756BB0FE27}" type="datetimeFigureOut">
              <a:rPr lang="en-US" smtClean="0"/>
              <a:t>10/9/2020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619BFFAC-565F-4871-B4BD-331B1629CE7C}" type="slidenum">
              <a:rPr lang="en-US" smtClean="0"/>
              <a:t>‹#›</a:t>
            </a:fld>
            <a:endParaRPr lang="en-US"/>
          </a:p>
        </p:txBody>
      </p:sp>
    </p:spTree>
    <p:extLst>
      <p:ext uri="{BB962C8B-B14F-4D97-AF65-F5344CB8AC3E}">
        <p14:creationId xmlns:p14="http://schemas.microsoft.com/office/powerpoint/2010/main" val="3904805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44A905-4049-4EF1-A24F-D5756BB0FE27}" type="datetimeFigureOut">
              <a:rPr lang="en-US" smtClean="0"/>
              <a:t>10/9/2020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619BFFAC-565F-4871-B4BD-331B1629CE7C}" type="slidenum">
              <a:rPr lang="en-US" smtClean="0"/>
              <a:t>‹#›</a:t>
            </a:fld>
            <a:endParaRPr lang="en-US"/>
          </a:p>
        </p:txBody>
      </p:sp>
    </p:spTree>
    <p:extLst>
      <p:ext uri="{BB962C8B-B14F-4D97-AF65-F5344CB8AC3E}">
        <p14:creationId xmlns:p14="http://schemas.microsoft.com/office/powerpoint/2010/main" val="1202761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44A905-4049-4EF1-A24F-D5756BB0FE27}" type="datetimeFigureOut">
              <a:rPr lang="en-US" smtClean="0"/>
              <a:t>10/9/2020</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619BFFAC-565F-4871-B4BD-331B1629CE7C}" type="slidenum">
              <a:rPr lang="en-US" smtClean="0"/>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808823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F44A905-4049-4EF1-A24F-D5756BB0FE27}" type="datetimeFigureOut">
              <a:rPr lang="en-US" smtClean="0"/>
              <a:t>10/9/2020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619BFFAC-565F-4871-B4BD-331B1629CE7C}" type="slidenum">
              <a:rPr lang="en-US" smtClean="0"/>
              <a:t>‹#›</a:t>
            </a:fld>
            <a:endParaRPr lang="en-US"/>
          </a:p>
        </p:txBody>
      </p:sp>
    </p:spTree>
    <p:extLst>
      <p:ext uri="{BB962C8B-B14F-4D97-AF65-F5344CB8AC3E}">
        <p14:creationId xmlns:p14="http://schemas.microsoft.com/office/powerpoint/2010/main" val="27462802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F44A905-4049-4EF1-A24F-D5756BB0FE27}" type="datetimeFigureOut">
              <a:rPr lang="en-US" smtClean="0"/>
              <a:t>10/9/2020</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619BFFAC-565F-4871-B4BD-331B1629CE7C}" type="slidenum">
              <a:rPr lang="en-US" smtClean="0"/>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333721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F44A905-4049-4EF1-A24F-D5756BB0FE27}" type="datetimeFigureOut">
              <a:rPr lang="en-US" smtClean="0"/>
              <a:t>10/9/2020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619BFFAC-565F-4871-B4BD-331B1629CE7C}" type="slidenum">
              <a:rPr lang="en-US" smtClean="0"/>
              <a:t>‹#›</a:t>
            </a:fld>
            <a:endParaRPr lang="en-US"/>
          </a:p>
        </p:txBody>
      </p:sp>
    </p:spTree>
    <p:extLst>
      <p:ext uri="{BB962C8B-B14F-4D97-AF65-F5344CB8AC3E}">
        <p14:creationId xmlns:p14="http://schemas.microsoft.com/office/powerpoint/2010/main" val="2104297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44A905-4049-4EF1-A24F-D5756BB0FE27}" type="datetimeFigureOut">
              <a:rPr lang="en-US" smtClean="0"/>
              <a:t>10/9/2020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19BFFAC-565F-4871-B4BD-331B1629CE7C}" type="slidenum">
              <a:rPr lang="en-US" smtClean="0"/>
              <a:t>‹#›</a:t>
            </a:fld>
            <a:endParaRPr lang="en-US"/>
          </a:p>
        </p:txBody>
      </p:sp>
    </p:spTree>
    <p:extLst>
      <p:ext uri="{BB962C8B-B14F-4D97-AF65-F5344CB8AC3E}">
        <p14:creationId xmlns:p14="http://schemas.microsoft.com/office/powerpoint/2010/main" val="35983320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44A905-4049-4EF1-A24F-D5756BB0FE27}" type="datetimeFigureOut">
              <a:rPr lang="en-US" smtClean="0"/>
              <a:t>10/9/2020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19BFFAC-565F-4871-B4BD-331B1629CE7C}" type="slidenum">
              <a:rPr lang="en-US" smtClean="0"/>
              <a:t>‹#›</a:t>
            </a:fld>
            <a:endParaRPr lang="en-US"/>
          </a:p>
        </p:txBody>
      </p:sp>
    </p:spTree>
    <p:extLst>
      <p:ext uri="{BB962C8B-B14F-4D97-AF65-F5344CB8AC3E}">
        <p14:creationId xmlns:p14="http://schemas.microsoft.com/office/powerpoint/2010/main" val="1497218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7F44A905-4049-4EF1-A24F-D5756BB0FE27}" type="datetimeFigureOut">
              <a:rPr lang="en-US" smtClean="0"/>
              <a:t>10/9/2020</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619BFFAC-565F-4871-B4BD-331B1629CE7C}" type="slidenum">
              <a:rPr lang="en-US" smtClean="0"/>
              <a:t>‹#›</a:t>
            </a:fld>
            <a:endParaRPr lang="en-US"/>
          </a:p>
        </p:txBody>
      </p:sp>
    </p:spTree>
    <p:extLst>
      <p:ext uri="{BB962C8B-B14F-4D97-AF65-F5344CB8AC3E}">
        <p14:creationId xmlns:p14="http://schemas.microsoft.com/office/powerpoint/2010/main" val="17921599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shecares.com/symptoms/irregular-periods/articles/the-effects-of-irregular-periods-psychological-and-physical" TargetMode="External"/><Relationship Id="rId2" Type="http://schemas.openxmlformats.org/officeDocument/2006/relationships/hyperlink" Target="https://www.hormone.org/your-health-and-hormones/glands-and-hormones-a-to-z/hormones/estroge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762000"/>
            <a:ext cx="7162800" cy="1470025"/>
          </a:xfrm>
        </p:spPr>
        <p:txBody>
          <a:bodyPr/>
          <a:lstStyle/>
          <a:p>
            <a:pPr algn="ctr"/>
            <a:r>
              <a:rPr lang="en-US" b="1" dirty="0"/>
              <a:t>MENSTRUAL CYCLE</a:t>
            </a:r>
          </a:p>
        </p:txBody>
      </p:sp>
      <p:sp>
        <p:nvSpPr>
          <p:cNvPr id="3" name="Subtitle 2"/>
          <p:cNvSpPr>
            <a:spLocks noGrp="1"/>
          </p:cNvSpPr>
          <p:nvPr>
            <p:ph type="subTitle" idx="1"/>
          </p:nvPr>
        </p:nvSpPr>
        <p:spPr>
          <a:xfrm>
            <a:off x="1600200" y="2492376"/>
            <a:ext cx="6172200" cy="2133600"/>
          </a:xfrm>
        </p:spPr>
        <p:txBody>
          <a:bodyPr>
            <a:normAutofit/>
          </a:bodyPr>
          <a:lstStyle/>
          <a:p>
            <a:pPr algn="ctr"/>
            <a:r>
              <a:rPr lang="en-US" sz="2400" b="1" dirty="0"/>
              <a:t>Student’s Name</a:t>
            </a:r>
          </a:p>
          <a:p>
            <a:pPr algn="ctr"/>
            <a:r>
              <a:rPr lang="en-US" sz="2400" b="1" dirty="0"/>
              <a:t>Institutional Affiliations</a:t>
            </a:r>
          </a:p>
        </p:txBody>
      </p:sp>
    </p:spTree>
    <p:extLst>
      <p:ext uri="{BB962C8B-B14F-4D97-AF65-F5344CB8AC3E}">
        <p14:creationId xmlns:p14="http://schemas.microsoft.com/office/powerpoint/2010/main" val="3235351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899890"/>
          </a:xfrm>
        </p:spPr>
        <p:txBody>
          <a:bodyPr>
            <a:normAutofit/>
          </a:bodyPr>
          <a:lstStyle/>
          <a:p>
            <a:pPr algn="ctr"/>
            <a:r>
              <a:rPr lang="en-US" b="1" dirty="0"/>
              <a:t>Introduction</a:t>
            </a:r>
          </a:p>
        </p:txBody>
      </p:sp>
      <p:sp>
        <p:nvSpPr>
          <p:cNvPr id="3" name="Content Placeholder 2"/>
          <p:cNvSpPr>
            <a:spLocks noGrp="1"/>
          </p:cNvSpPr>
          <p:nvPr>
            <p:ph idx="1"/>
          </p:nvPr>
        </p:nvSpPr>
        <p:spPr>
          <a:xfrm>
            <a:off x="1600201" y="1600200"/>
            <a:ext cx="6934200" cy="4311022"/>
          </a:xfrm>
        </p:spPr>
        <p:txBody>
          <a:bodyPr>
            <a:noAutofit/>
          </a:bodyPr>
          <a:lstStyle/>
          <a:p>
            <a:r>
              <a:rPr lang="en-US" dirty="0"/>
              <a:t>Menstrual cycle is the monthly periodic hormonal sequence among the female.</a:t>
            </a:r>
          </a:p>
          <a:p>
            <a:endParaRPr lang="en-US" dirty="0"/>
          </a:p>
          <a:p>
            <a:r>
              <a:rPr lang="en-US" dirty="0"/>
              <a:t>The essence menstruation cycle is to prepare the body for pregnancy.</a:t>
            </a:r>
          </a:p>
          <a:p>
            <a:endParaRPr lang="en-US" dirty="0"/>
          </a:p>
          <a:p>
            <a:r>
              <a:rPr lang="en-US" dirty="0"/>
              <a:t>Menstrual cycle depends on the secretion levels of estrogen and progesterone.</a:t>
            </a:r>
          </a:p>
          <a:p>
            <a:endParaRPr lang="en-US" dirty="0"/>
          </a:p>
          <a:p>
            <a:r>
              <a:rPr lang="en-US" dirty="0"/>
              <a:t>Environmental settings also play a role in menstrual cycle.</a:t>
            </a:r>
          </a:p>
        </p:txBody>
      </p:sp>
    </p:spTree>
    <p:extLst>
      <p:ext uri="{BB962C8B-B14F-4D97-AF65-F5344CB8AC3E}">
        <p14:creationId xmlns:p14="http://schemas.microsoft.com/office/powerpoint/2010/main" val="2619626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Phases of the Menstrual Cycle</a:t>
            </a:r>
          </a:p>
        </p:txBody>
      </p:sp>
      <p:sp>
        <p:nvSpPr>
          <p:cNvPr id="3" name="Content Placeholder 2"/>
          <p:cNvSpPr>
            <a:spLocks noGrp="1"/>
          </p:cNvSpPr>
          <p:nvPr>
            <p:ph idx="1"/>
          </p:nvPr>
        </p:nvSpPr>
        <p:spPr>
          <a:xfrm>
            <a:off x="1828801" y="2133600"/>
            <a:ext cx="6705600" cy="3777622"/>
          </a:xfrm>
        </p:spPr>
        <p:txBody>
          <a:bodyPr/>
          <a:lstStyle/>
          <a:p>
            <a:pPr>
              <a:buFont typeface="Wingdings" pitchFamily="2" charset="2"/>
              <a:buChar char="Ø"/>
            </a:pPr>
            <a:r>
              <a:rPr lang="en-US" dirty="0"/>
              <a:t>Menstrual cycle takes up to four phases.</a:t>
            </a:r>
          </a:p>
          <a:p>
            <a:pPr>
              <a:buFont typeface="Wingdings" pitchFamily="2" charset="2"/>
              <a:buChar char="Ø"/>
            </a:pPr>
            <a:endParaRPr lang="en-US" dirty="0"/>
          </a:p>
          <a:p>
            <a:pPr>
              <a:buFont typeface="Wingdings" pitchFamily="2" charset="2"/>
              <a:buChar char="Ø"/>
            </a:pPr>
            <a:r>
              <a:rPr lang="en-US" dirty="0"/>
              <a:t>When the uterine walls  thicken and wash off the materials consisting of blood and other micro cells.</a:t>
            </a:r>
          </a:p>
          <a:p>
            <a:pPr>
              <a:buFont typeface="Wingdings" pitchFamily="2" charset="2"/>
              <a:buChar char="Ø"/>
            </a:pPr>
            <a:endParaRPr lang="en-US" dirty="0"/>
          </a:p>
          <a:p>
            <a:pPr>
              <a:buFont typeface="Wingdings" pitchFamily="2" charset="2"/>
              <a:buChar char="Ø"/>
            </a:pPr>
            <a:r>
              <a:rPr lang="en-US" dirty="0"/>
              <a:t>These phases are useful in the determination of safe or unsafe periods for the pregnancy.</a:t>
            </a:r>
          </a:p>
          <a:p>
            <a:pPr>
              <a:buFont typeface="Wingdings" pitchFamily="2" charset="2"/>
              <a:buChar char="Ø"/>
            </a:pPr>
            <a:endParaRPr lang="en-US" dirty="0"/>
          </a:p>
          <a:p>
            <a:pPr>
              <a:buFont typeface="Wingdings" pitchFamily="2" charset="2"/>
              <a:buChar char="Ø"/>
            </a:pPr>
            <a:endParaRPr lang="en-US" dirty="0"/>
          </a:p>
        </p:txBody>
      </p:sp>
    </p:spTree>
    <p:extLst>
      <p:ext uri="{BB962C8B-B14F-4D97-AF65-F5344CB8AC3E}">
        <p14:creationId xmlns:p14="http://schemas.microsoft.com/office/powerpoint/2010/main" val="2572940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1" y="624110"/>
            <a:ext cx="6858000" cy="1280890"/>
          </a:xfrm>
        </p:spPr>
        <p:txBody>
          <a:bodyPr>
            <a:normAutofit/>
          </a:bodyPr>
          <a:lstStyle/>
          <a:p>
            <a:pPr algn="ctr"/>
            <a:r>
              <a:rPr lang="en-US" b="1" dirty="0"/>
              <a:t>Menstruation and the Follicular Phase</a:t>
            </a:r>
          </a:p>
        </p:txBody>
      </p:sp>
      <p:sp>
        <p:nvSpPr>
          <p:cNvPr id="3" name="Content Placeholder 2"/>
          <p:cNvSpPr>
            <a:spLocks noGrp="1"/>
          </p:cNvSpPr>
          <p:nvPr>
            <p:ph idx="1"/>
          </p:nvPr>
        </p:nvSpPr>
        <p:spPr>
          <a:xfrm>
            <a:off x="1524001" y="2133600"/>
            <a:ext cx="7010400" cy="3777622"/>
          </a:xfrm>
        </p:spPr>
        <p:txBody>
          <a:bodyPr>
            <a:noAutofit/>
          </a:bodyPr>
          <a:lstStyle/>
          <a:p>
            <a:pPr>
              <a:buFont typeface="Wingdings" pitchFamily="2" charset="2"/>
              <a:buChar char="ü"/>
            </a:pPr>
            <a:r>
              <a:rPr lang="en-US" dirty="0"/>
              <a:t>The first phase of menstrual process is menstruation itself.</a:t>
            </a:r>
          </a:p>
          <a:p>
            <a:pPr>
              <a:buFont typeface="Wingdings" pitchFamily="2" charset="2"/>
              <a:buChar char="ü"/>
            </a:pPr>
            <a:endParaRPr lang="en-US" dirty="0"/>
          </a:p>
          <a:p>
            <a:pPr>
              <a:buFont typeface="Wingdings" pitchFamily="2" charset="2"/>
              <a:buChar char="ü"/>
            </a:pPr>
            <a:r>
              <a:rPr lang="en-US" dirty="0"/>
              <a:t>The second phase is the follicular stimulation phase.</a:t>
            </a:r>
          </a:p>
          <a:p>
            <a:pPr>
              <a:buFont typeface="Wingdings" pitchFamily="2" charset="2"/>
              <a:buChar char="ü"/>
            </a:pPr>
            <a:r>
              <a:rPr lang="en-US" dirty="0"/>
              <a:t>The follicular phase begins when the pituitary gland releases follicle stimulating hormone.</a:t>
            </a:r>
          </a:p>
          <a:p>
            <a:pPr>
              <a:buFont typeface="Wingdings" pitchFamily="2" charset="2"/>
              <a:buChar char="ü"/>
            </a:pPr>
            <a:endParaRPr lang="en-US" dirty="0"/>
          </a:p>
          <a:p>
            <a:pPr>
              <a:buFont typeface="Wingdings" pitchFamily="2" charset="2"/>
              <a:buChar char="ü"/>
            </a:pPr>
            <a:r>
              <a:rPr lang="en-US" dirty="0"/>
              <a:t>Follicle stimulating hormone causes the ovum to mature in the ovary. </a:t>
            </a:r>
          </a:p>
        </p:txBody>
      </p:sp>
    </p:spTree>
    <p:extLst>
      <p:ext uri="{BB962C8B-B14F-4D97-AF65-F5344CB8AC3E}">
        <p14:creationId xmlns:p14="http://schemas.microsoft.com/office/powerpoint/2010/main" val="1209552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28599"/>
            <a:ext cx="6589199" cy="838201"/>
          </a:xfrm>
        </p:spPr>
        <p:txBody>
          <a:bodyPr/>
          <a:lstStyle/>
          <a:p>
            <a:r>
              <a:rPr lang="en-US" b="1" dirty="0"/>
              <a:t>Ovulation and Luteal Phase</a:t>
            </a:r>
          </a:p>
        </p:txBody>
      </p:sp>
      <p:sp>
        <p:nvSpPr>
          <p:cNvPr id="3" name="Content Placeholder 2"/>
          <p:cNvSpPr>
            <a:spLocks noGrp="1"/>
          </p:cNvSpPr>
          <p:nvPr>
            <p:ph idx="1"/>
          </p:nvPr>
        </p:nvSpPr>
        <p:spPr>
          <a:xfrm>
            <a:off x="1295400" y="1066800"/>
            <a:ext cx="7391400" cy="5334000"/>
          </a:xfrm>
        </p:spPr>
        <p:txBody>
          <a:bodyPr/>
          <a:lstStyle/>
          <a:p>
            <a:pPr marL="0" indent="0">
              <a:buNone/>
            </a:pPr>
            <a:r>
              <a:rPr lang="en-US" dirty="0"/>
              <a:t>Ovulation takes effect when the ovary releases mature ova between two to three weeks after the menstruation. </a:t>
            </a:r>
          </a:p>
          <a:p>
            <a:pPr marL="0" indent="0">
              <a:buNone/>
            </a:pPr>
            <a:r>
              <a:rPr lang="en-US" dirty="0"/>
              <a:t>Production of estrogen ensure that the uterine walls are well thickened and can assist implantation. </a:t>
            </a:r>
          </a:p>
          <a:p>
            <a:pPr marL="0" indent="0">
              <a:buNone/>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8749" y="2895600"/>
            <a:ext cx="6760650" cy="3657600"/>
          </a:xfrm>
          <a:prstGeom prst="rect">
            <a:avLst/>
          </a:prstGeom>
        </p:spPr>
      </p:pic>
    </p:spTree>
    <p:extLst>
      <p:ext uri="{BB962C8B-B14F-4D97-AF65-F5344CB8AC3E}">
        <p14:creationId xmlns:p14="http://schemas.microsoft.com/office/powerpoint/2010/main" val="1439862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1" y="228600"/>
            <a:ext cx="6858000" cy="1219200"/>
          </a:xfrm>
        </p:spPr>
        <p:txBody>
          <a:bodyPr>
            <a:normAutofit/>
          </a:bodyPr>
          <a:lstStyle/>
          <a:p>
            <a:pPr algn="ctr"/>
            <a:r>
              <a:rPr lang="en-US" b="1" dirty="0"/>
              <a:t>Problems Associated to Menstrual Cycle </a:t>
            </a:r>
          </a:p>
        </p:txBody>
      </p:sp>
      <p:sp>
        <p:nvSpPr>
          <p:cNvPr id="3" name="Content Placeholder 2"/>
          <p:cNvSpPr>
            <a:spLocks noGrp="1"/>
          </p:cNvSpPr>
          <p:nvPr>
            <p:ph idx="1"/>
          </p:nvPr>
        </p:nvSpPr>
        <p:spPr>
          <a:xfrm>
            <a:off x="1371601" y="1295400"/>
            <a:ext cx="7162800" cy="5181600"/>
          </a:xfrm>
        </p:spPr>
        <p:txBody>
          <a:bodyPr/>
          <a:lstStyle/>
          <a:p>
            <a:pPr>
              <a:buFont typeface="Wingdings" pitchFamily="2" charset="2"/>
              <a:buChar char="v"/>
            </a:pPr>
            <a:r>
              <a:rPr lang="en-US" dirty="0"/>
              <a:t>There are certain difficulties that begin from simple aspects such as prolonged crumps and fatigue.</a:t>
            </a:r>
          </a:p>
          <a:p>
            <a:pPr>
              <a:buFont typeface="Wingdings" pitchFamily="2" charset="2"/>
              <a:buChar char="v"/>
            </a:pPr>
            <a:r>
              <a:rPr lang="en-US" dirty="0"/>
              <a:t>The menstrual irritability may be prolonged depending on the environmental changes</a:t>
            </a:r>
          </a:p>
          <a:p>
            <a:pPr>
              <a:buFont typeface="Wingdings" pitchFamily="2" charset="2"/>
              <a:buChar char="v"/>
            </a:pPr>
            <a:endParaRPr lang="en-US" dirty="0"/>
          </a:p>
          <a:p>
            <a:pPr>
              <a:buFont typeface="Wingdings" pitchFamily="2" charset="2"/>
              <a:buChar char="v"/>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2859102"/>
            <a:ext cx="7696200" cy="3465497"/>
          </a:xfrm>
          <a:prstGeom prst="rect">
            <a:avLst/>
          </a:prstGeom>
        </p:spPr>
      </p:pic>
    </p:spTree>
    <p:extLst>
      <p:ext uri="{BB962C8B-B14F-4D97-AF65-F5344CB8AC3E}">
        <p14:creationId xmlns:p14="http://schemas.microsoft.com/office/powerpoint/2010/main" val="735139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1" y="624110"/>
            <a:ext cx="6934200" cy="1280890"/>
          </a:xfrm>
        </p:spPr>
        <p:txBody>
          <a:bodyPr>
            <a:normAutofit/>
          </a:bodyPr>
          <a:lstStyle/>
          <a:p>
            <a:pPr algn="ctr"/>
            <a:r>
              <a:rPr lang="en-US" b="1" dirty="0"/>
              <a:t>Conclusion</a:t>
            </a:r>
          </a:p>
        </p:txBody>
      </p:sp>
      <p:sp>
        <p:nvSpPr>
          <p:cNvPr id="3" name="Content Placeholder 2"/>
          <p:cNvSpPr>
            <a:spLocks noGrp="1"/>
          </p:cNvSpPr>
          <p:nvPr>
            <p:ph idx="1"/>
          </p:nvPr>
        </p:nvSpPr>
        <p:spPr>
          <a:xfrm>
            <a:off x="1295401" y="1371600"/>
            <a:ext cx="7239000" cy="4724400"/>
          </a:xfrm>
        </p:spPr>
        <p:txBody>
          <a:bodyPr>
            <a:normAutofit/>
          </a:bodyPr>
          <a:lstStyle/>
          <a:p>
            <a:pPr>
              <a:buFont typeface="Courier New" pitchFamily="49" charset="0"/>
              <a:buChar char="o"/>
            </a:pPr>
            <a:r>
              <a:rPr lang="en-US" sz="2000" dirty="0"/>
              <a:t>Menstruation is a typical physiology concept in female human reproductive health.</a:t>
            </a:r>
          </a:p>
          <a:p>
            <a:pPr>
              <a:buFont typeface="Courier New" pitchFamily="49" charset="0"/>
              <a:buChar char="o"/>
            </a:pPr>
            <a:endParaRPr lang="en-US" sz="2000" dirty="0"/>
          </a:p>
          <a:p>
            <a:pPr>
              <a:buFont typeface="Courier New" pitchFamily="49" charset="0"/>
              <a:buChar char="o"/>
            </a:pPr>
            <a:r>
              <a:rPr lang="en-US" sz="2000" dirty="0"/>
              <a:t>Understanding the four phases such as menstruation, follicular, ovulation or luteal enables the young girls and the professionals to plan ahead.</a:t>
            </a:r>
          </a:p>
          <a:p>
            <a:pPr>
              <a:buFont typeface="Courier New" pitchFamily="49" charset="0"/>
              <a:buChar char="o"/>
            </a:pPr>
            <a:endParaRPr lang="en-US" sz="2000" dirty="0"/>
          </a:p>
          <a:p>
            <a:pPr>
              <a:buFont typeface="Courier New" pitchFamily="49" charset="0"/>
              <a:buChar char="o"/>
            </a:pPr>
            <a:r>
              <a:rPr lang="en-US" sz="2000" dirty="0"/>
              <a:t>Estrogen and progesterone hormones work for the purposes of the strengthening or thickening the uterine wall. </a:t>
            </a:r>
          </a:p>
          <a:p>
            <a:pPr marL="0" indent="0">
              <a:buNone/>
            </a:pPr>
            <a:endParaRPr lang="en-US" sz="2000" dirty="0"/>
          </a:p>
          <a:p>
            <a:endParaRPr lang="en-US" sz="2000" dirty="0"/>
          </a:p>
        </p:txBody>
      </p:sp>
    </p:spTree>
    <p:extLst>
      <p:ext uri="{BB962C8B-B14F-4D97-AF65-F5344CB8AC3E}">
        <p14:creationId xmlns:p14="http://schemas.microsoft.com/office/powerpoint/2010/main" val="3074554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1" y="228600"/>
            <a:ext cx="6705600" cy="685800"/>
          </a:xfrm>
        </p:spPr>
        <p:txBody>
          <a:bodyPr>
            <a:normAutofit/>
          </a:bodyPr>
          <a:lstStyle/>
          <a:p>
            <a:pPr algn="ctr"/>
            <a:r>
              <a:rPr lang="en-US" b="1" dirty="0"/>
              <a:t>References</a:t>
            </a:r>
          </a:p>
        </p:txBody>
      </p:sp>
      <p:sp>
        <p:nvSpPr>
          <p:cNvPr id="3" name="Content Placeholder 2"/>
          <p:cNvSpPr>
            <a:spLocks noGrp="1"/>
          </p:cNvSpPr>
          <p:nvPr>
            <p:ph idx="1"/>
          </p:nvPr>
        </p:nvSpPr>
        <p:spPr>
          <a:xfrm>
            <a:off x="1295400" y="762000"/>
            <a:ext cx="7848600" cy="5867400"/>
          </a:xfrm>
        </p:spPr>
        <p:txBody>
          <a:bodyPr>
            <a:noAutofit/>
          </a:bodyPr>
          <a:lstStyle/>
          <a:p>
            <a:pPr>
              <a:buFont typeface="Wingdings" pitchFamily="2" charset="2"/>
              <a:buChar char="q"/>
            </a:pPr>
            <a:r>
              <a:rPr lang="en-US" sz="1600" dirty="0"/>
              <a:t>Bull, J. R., Rowland, S. P., </a:t>
            </a:r>
            <a:r>
              <a:rPr lang="en-US" sz="1600" dirty="0" err="1"/>
              <a:t>Scherwitzl</a:t>
            </a:r>
            <a:r>
              <a:rPr lang="en-US" sz="1600" dirty="0"/>
              <a:t>, E. B., </a:t>
            </a:r>
            <a:r>
              <a:rPr lang="en-US" sz="1600" dirty="0" err="1"/>
              <a:t>Scherwitzl</a:t>
            </a:r>
            <a:r>
              <a:rPr lang="en-US" sz="1600" dirty="0"/>
              <a:t>, R., </a:t>
            </a:r>
            <a:r>
              <a:rPr lang="en-US" sz="1600" dirty="0" err="1"/>
              <a:t>Danielsson</a:t>
            </a:r>
            <a:r>
              <a:rPr lang="en-US" sz="1600" dirty="0"/>
              <a:t>, K. G., &amp; Harper, J. (2019). Real-world menstrual cycle characteristics of more than 600,000 menstrual cycles. NPJ </a:t>
            </a:r>
            <a:r>
              <a:rPr lang="en-US" sz="1600" i="1" dirty="0"/>
              <a:t>Digital Medicine</a:t>
            </a:r>
            <a:r>
              <a:rPr lang="en-US" sz="1600" dirty="0"/>
              <a:t>, 2(1), 1-8. </a:t>
            </a:r>
          </a:p>
          <a:p>
            <a:pPr>
              <a:buFont typeface="Wingdings" pitchFamily="2" charset="2"/>
              <a:buChar char="q"/>
            </a:pPr>
            <a:r>
              <a:rPr lang="en-US" sz="1600" dirty="0" err="1"/>
              <a:t>Dreher</a:t>
            </a:r>
            <a:r>
              <a:rPr lang="en-US" sz="1600" dirty="0"/>
              <a:t>, J. C., Schmidt, P. J., Kohn, P., Furman, D., </a:t>
            </a:r>
            <a:r>
              <a:rPr lang="en-US" sz="1600" dirty="0" err="1"/>
              <a:t>Rubinow</a:t>
            </a:r>
            <a:r>
              <a:rPr lang="en-US" sz="1600" dirty="0"/>
              <a:t>, D., &amp; Berman, K. F. (2007). Menstrual cycle phase modulates reward-related neural function in women. Proceedings of the National Academy of Sciences, 104(7), 2465-2470.</a:t>
            </a:r>
          </a:p>
          <a:p>
            <a:pPr>
              <a:buFont typeface="Wingdings" pitchFamily="2" charset="2"/>
              <a:buChar char="q"/>
            </a:pPr>
            <a:r>
              <a:rPr lang="en-US" sz="1600" dirty="0"/>
              <a:t>Hormone Health Network. (2018). Retrieved from </a:t>
            </a:r>
            <a:r>
              <a:rPr lang="en-US" sz="1600" dirty="0">
                <a:hlinkClick r:id="rId2"/>
              </a:rPr>
              <a:t>https://www.hormone.org/your-health-and-hormones/glands-and-hormones-a-to-z/hormones/estrogen</a:t>
            </a:r>
            <a:endParaRPr lang="en-US" sz="1600" dirty="0"/>
          </a:p>
          <a:p>
            <a:pPr>
              <a:buFont typeface="Wingdings" pitchFamily="2" charset="2"/>
              <a:buChar char="q"/>
            </a:pPr>
            <a:r>
              <a:rPr kumimoji="0" lang="en-US" sz="16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Olatunji, B. O., Cox, R. C., &amp; Li, I. (2020). Disgust regulation between menstrual cycle phases: Differential effects of emotional suppression and reappraisal. </a:t>
            </a:r>
            <a:r>
              <a:rPr kumimoji="0" lang="en-US" sz="1600" b="0" i="1"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Journal of Behavior Therapy and Experimental Psychiatry, </a:t>
            </a:r>
            <a:r>
              <a:rPr kumimoji="0" lang="en-US" sz="16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68, 101543.</a:t>
            </a:r>
          </a:p>
          <a:p>
            <a:pPr>
              <a:buFont typeface="Wingdings" pitchFamily="2" charset="2"/>
              <a:buChar char="q"/>
            </a:pPr>
            <a:r>
              <a:rPr kumimoji="0" lang="en-US" sz="16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SheCares.com. (2018). The Effects of Irregular Periods: Psychological and Physical. Retrieved from </a:t>
            </a:r>
            <a:r>
              <a:rPr kumimoji="0" lang="en-US" sz="16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hlinkClick r:id="rId3"/>
              </a:rPr>
              <a:t>https://www.shecares.com/symptoms/irregular-periods/articles/the-effects-of-irregular-periods-psychological-and-physical</a:t>
            </a:r>
            <a:endParaRPr kumimoji="0" lang="en-US" sz="16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endParaRPr>
          </a:p>
          <a:p>
            <a:pPr>
              <a:buFont typeface="Wingdings" pitchFamily="2" charset="2"/>
              <a:buChar char="q"/>
            </a:pPr>
            <a:r>
              <a:rPr kumimoji="0" lang="en-US" sz="1600" b="0" i="0" u="none" strike="noStrike" kern="1200" cap="none" spc="0" normalizeH="0" baseline="0" noProof="0" dirty="0" err="1">
                <a:ln>
                  <a:noFill/>
                </a:ln>
                <a:solidFill>
                  <a:prstClr val="black">
                    <a:lumMod val="75000"/>
                    <a:lumOff val="25000"/>
                  </a:prstClr>
                </a:solidFill>
                <a:effectLst/>
                <a:uLnTx/>
                <a:uFillTx/>
                <a:latin typeface="Century Gothic" panose="020B0502020202020204"/>
                <a:ea typeface="+mn-ea"/>
                <a:cs typeface="+mn-cs"/>
              </a:rPr>
              <a:t>Thiyagarajan</a:t>
            </a:r>
            <a:r>
              <a:rPr kumimoji="0" lang="en-US" sz="16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 D. K., Basit, H., &amp; </a:t>
            </a:r>
            <a:r>
              <a:rPr kumimoji="0" lang="en-US" sz="1600" b="0" i="0" u="none" strike="noStrike" kern="1200" cap="none" spc="0" normalizeH="0" baseline="0" noProof="0" dirty="0" err="1">
                <a:ln>
                  <a:noFill/>
                </a:ln>
                <a:solidFill>
                  <a:prstClr val="black">
                    <a:lumMod val="75000"/>
                    <a:lumOff val="25000"/>
                  </a:prstClr>
                </a:solidFill>
                <a:effectLst/>
                <a:uLnTx/>
                <a:uFillTx/>
                <a:latin typeface="Century Gothic" panose="020B0502020202020204"/>
                <a:ea typeface="+mn-ea"/>
                <a:cs typeface="+mn-cs"/>
              </a:rPr>
              <a:t>Jeanmonod</a:t>
            </a:r>
            <a:r>
              <a:rPr kumimoji="0" lang="en-US" sz="16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 R. (2019). Physiology, Menstrual Cycle. </a:t>
            </a:r>
            <a:r>
              <a:rPr kumimoji="0" lang="en-US" sz="1600" b="0" i="1"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In </a:t>
            </a:r>
            <a:r>
              <a:rPr kumimoji="0" lang="en-US" sz="1600" b="0" i="1" u="none" strike="noStrike" kern="1200" cap="none" spc="0" normalizeH="0" baseline="0" noProof="0" dirty="0" err="1">
                <a:ln>
                  <a:noFill/>
                </a:ln>
                <a:solidFill>
                  <a:prstClr val="black">
                    <a:lumMod val="75000"/>
                    <a:lumOff val="25000"/>
                  </a:prstClr>
                </a:solidFill>
                <a:effectLst/>
                <a:uLnTx/>
                <a:uFillTx/>
                <a:latin typeface="Century Gothic" panose="020B0502020202020204"/>
                <a:ea typeface="+mn-ea"/>
                <a:cs typeface="+mn-cs"/>
              </a:rPr>
              <a:t>StatPearls</a:t>
            </a:r>
            <a:r>
              <a:rPr kumimoji="0" lang="en-US" sz="16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 [Internet]. </a:t>
            </a:r>
            <a:r>
              <a:rPr kumimoji="0" lang="en-US" sz="1600" b="0" i="0" u="none" strike="noStrike" kern="1200" cap="none" spc="0" normalizeH="0" baseline="0" noProof="0" dirty="0" err="1">
                <a:ln>
                  <a:noFill/>
                </a:ln>
                <a:solidFill>
                  <a:prstClr val="black">
                    <a:lumMod val="75000"/>
                    <a:lumOff val="25000"/>
                  </a:prstClr>
                </a:solidFill>
                <a:effectLst/>
                <a:uLnTx/>
                <a:uFillTx/>
                <a:latin typeface="Century Gothic" panose="020B0502020202020204"/>
                <a:ea typeface="+mn-ea"/>
                <a:cs typeface="+mn-cs"/>
              </a:rPr>
              <a:t>StatPearls</a:t>
            </a:r>
            <a:r>
              <a:rPr kumimoji="0" lang="en-US" sz="16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 Publishing.</a:t>
            </a:r>
          </a:p>
          <a:p>
            <a:pPr>
              <a:buFont typeface="Wingdings" pitchFamily="2" charset="2"/>
              <a:buChar char="q"/>
            </a:pPr>
            <a:endParaRPr lang="en-US" sz="1600" dirty="0"/>
          </a:p>
        </p:txBody>
      </p:sp>
    </p:spTree>
    <p:extLst>
      <p:ext uri="{BB962C8B-B14F-4D97-AF65-F5344CB8AC3E}">
        <p14:creationId xmlns:p14="http://schemas.microsoft.com/office/powerpoint/2010/main" val="102220867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171673</TotalTime>
  <Words>1675</Words>
  <Application>Microsoft Office PowerPoint</Application>
  <PresentationFormat>On-screen Show (4:3)</PresentationFormat>
  <Paragraphs>58</Paragraphs>
  <Slides>8</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Calibri</vt:lpstr>
      <vt:lpstr>Century Gothic</vt:lpstr>
      <vt:lpstr>Courier New</vt:lpstr>
      <vt:lpstr>Wingdings</vt:lpstr>
      <vt:lpstr>Wingdings 3</vt:lpstr>
      <vt:lpstr>Wisp</vt:lpstr>
      <vt:lpstr>MENSTRUAL CYCLE</vt:lpstr>
      <vt:lpstr>Introduction</vt:lpstr>
      <vt:lpstr>Phases of the Menstrual Cycle</vt:lpstr>
      <vt:lpstr>Menstruation and the Follicular Phase</vt:lpstr>
      <vt:lpstr>Ovulation and Luteal Phase</vt:lpstr>
      <vt:lpstr>Problems Associated to Menstrual Cycle </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Menstrual cycle</dc:title>
  <dc:creator>dafine</dc:creator>
  <cp:lastModifiedBy>Antony Ouma</cp:lastModifiedBy>
  <cp:revision>46</cp:revision>
  <dcterms:created xsi:type="dcterms:W3CDTF">2020-10-09T02:30:09Z</dcterms:created>
  <dcterms:modified xsi:type="dcterms:W3CDTF">2020-10-09T08:57:56Z</dcterms:modified>
</cp:coreProperties>
</file>